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6"/>
  </p:notesMasterIdLst>
  <p:sldIdLst>
    <p:sldId id="264" r:id="rId2"/>
    <p:sldId id="273" r:id="rId3"/>
    <p:sldId id="274" r:id="rId4"/>
    <p:sldId id="267" r:id="rId5"/>
    <p:sldId id="268" r:id="rId6"/>
    <p:sldId id="269" r:id="rId7"/>
    <p:sldId id="270" r:id="rId8"/>
    <p:sldId id="271" r:id="rId9"/>
    <p:sldId id="265" r:id="rId10"/>
    <p:sldId id="272" r:id="rId11"/>
    <p:sldId id="275" r:id="rId12"/>
    <p:sldId id="278" r:id="rId13"/>
    <p:sldId id="276" r:id="rId14"/>
    <p:sldId id="277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0" autoAdjust="0"/>
    <p:restoredTop sz="94660"/>
  </p:normalViewPr>
  <p:slideViewPr>
    <p:cSldViewPr>
      <p:cViewPr>
        <p:scale>
          <a:sx n="87" d="100"/>
          <a:sy n="87" d="100"/>
        </p:scale>
        <p:origin x="-143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97C3AB-C43C-4253-BD62-C1A9C0F91E6B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E73473-4EEC-4ED6-8495-5B1B5D1EAE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577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3473-4EEC-4ED6-8495-5B1B5D1EAEBF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886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9CF2B8-E033-4F11-A308-70EFD4EF6992}" type="datetimeFigureOut">
              <a:rPr lang="ar-IQ" smtClean="0"/>
              <a:t>17/07/1443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67DCBC-7415-41ED-A564-CB230D00CFFF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200800" cy="500141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Mutually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marL="0" indent="0" algn="just" rtl="0"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events are incompatible, disjoint or mutually exclusive when the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occurrence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one precludes the occurrence of the other, i.e. they can not occur at the same time. 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6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692696"/>
                <a:ext cx="7128792" cy="5433467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Solution: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A and B are not independent.</a:t>
                </a:r>
                <a:endParaRPr lang="ar-IQ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692696"/>
                <a:ext cx="7128792" cy="5433467"/>
              </a:xfrm>
              <a:blipFill rotWithShape="1">
                <a:blip r:embed="rId2"/>
                <a:stretch>
                  <a:fillRect l="-1709" t="-101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30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980728"/>
                <a:ext cx="6912768" cy="5145435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  <a:r>
                  <a:rPr lang="en-US" dirty="0"/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definition of conditional probability we have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∩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|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).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independent, then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|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),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𝒔𝒐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∩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).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).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two events are independent, the chance that both will happen is found by multiplying their individual chances. This gives us a simple way of checking whether or not events are independent: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independent events if and only 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∩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).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). 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possible to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independence in this way without referring to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conditional probability. </a:t>
                </a:r>
                <a:endParaRPr lang="ar-IQ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980728"/>
                <a:ext cx="6912768" cy="5145435"/>
              </a:xfrm>
              <a:blipFill rotWithShape="1">
                <a:blip r:embed="rId3"/>
                <a:stretch>
                  <a:fillRect l="-2205" t="-1540" r="-132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20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764704"/>
                <a:ext cx="6984776" cy="5040560"/>
              </a:xfrm>
            </p:spPr>
            <p:txBody>
              <a:bodyPr>
                <a:normAutofit fontScale="92500" lnSpcReduction="10000"/>
              </a:bodyPr>
              <a:lstStyle/>
              <a:p>
                <a:pPr algn="r"/>
                <a:r>
                  <a:rPr lang="ar-IQ" b="1" dirty="0" smtClean="0">
                    <a:solidFill>
                      <a:schemeClr val="tx1"/>
                    </a:solidFill>
                  </a:rPr>
                  <a:t>مثال: عند رمي قطعتي نقود فما هو احتمال الحصول على صورة في كليهما.</a:t>
                </a:r>
              </a:p>
              <a:p>
                <a:r>
                  <a:rPr lang="ar-IQ" b="1" dirty="0" smtClean="0">
                    <a:solidFill>
                      <a:schemeClr val="tx1"/>
                    </a:solidFill>
                  </a:rPr>
                  <a:t>نرمز لاحتمال الحصول على الصورة قطعة النقود الاولى ب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 ولاحتمال الحصول على الصورة من قطعة النقود الثانية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5720" indent="0" algn="l" rtl="0">
                  <a:buNone/>
                </a:pPr>
                <a:r>
                  <a:rPr lang="ar-IQ" b="1" dirty="0">
                    <a:solidFill>
                      <a:schemeClr val="tx1"/>
                    </a:solidFill>
                  </a:rPr>
                  <a:t> 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Sol. </a:t>
                </a:r>
              </a:p>
              <a:p>
                <a:pPr marL="45720" indent="0" algn="l" rtl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S1={ H, T }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قطعة النقود الاولى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رميت مره واحدة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45720" lvl="0" indent="0" algn="l" rtl="0">
                  <a:buClr>
                    <a:srgbClr val="F14124">
                      <a:lumMod val="75000"/>
                    </a:srgbClr>
                  </a:buClr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s2={ </a:t>
                </a:r>
                <a:r>
                  <a:rPr lang="en-US" b="1" dirty="0">
                    <a:solidFill>
                      <a:schemeClr val="tx1"/>
                    </a:solidFill>
                  </a:rPr>
                  <a:t>H, T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} 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قطعة النقود الثانية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ar-IQ" b="1" dirty="0">
                    <a:solidFill>
                      <a:schemeClr val="tx1"/>
                    </a:solidFill>
                  </a:rPr>
                  <a:t>رميت مره </a:t>
                </a:r>
                <a:r>
                  <a:rPr lang="ar-IQ" b="1" dirty="0" smtClean="0">
                    <a:solidFill>
                      <a:schemeClr val="tx1"/>
                    </a:solidFill>
                  </a:rPr>
                  <a:t>واحدة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45720" indent="0" algn="l" rtl="0">
                  <a:buNone/>
                </a:pPr>
                <a:r>
                  <a:rPr lang="ar-IQ" b="1" dirty="0" smtClean="0">
                    <a:solidFill>
                      <a:schemeClr val="tx1"/>
                    </a:solidFill>
                  </a:rPr>
                  <a:t>نلاحظ ان كل قطعه نقود مستقلة عن الثانية لكن الحدث المطلوب هو رميها مع بعض وظهور الصورة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45720" indent="0" algn="l" rtl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)= </a:t>
                </a:r>
                <a:r>
                  <a:rPr lang="en-US" b="1" dirty="0">
                    <a:solidFill>
                      <a:schemeClr val="tx1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b="1" dirty="0">
                    <a:solidFill>
                      <a:schemeClr val="tx1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45720" indent="0" algn="l" rtl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P(A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)= P(A).P(B)</a:t>
                </a:r>
              </a:p>
              <a:p>
                <a:pPr marL="45720" indent="0" algn="l" rtl="0">
                  <a:buNone/>
                </a:pPr>
                <a:r>
                  <a:rPr lang="ar-IQ" b="1" dirty="0" smtClean="0">
                    <a:solidFill>
                      <a:schemeClr val="tx1"/>
                    </a:solidFill>
                  </a:rPr>
                  <a:t>ملاحظة : عندما نقول رمينا قطعة نقود مرتين تكون غير مستقلة لأنها قطعة نقود واحدة</a:t>
                </a:r>
                <a:r>
                  <a:rPr lang="ar-IQ" dirty="0" smtClean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764704"/>
                <a:ext cx="6984776" cy="5040560"/>
              </a:xfrm>
              <a:blipFill rotWithShape="1">
                <a:blip r:embed="rId2"/>
                <a:stretch>
                  <a:fillRect l="-1571" t="-1330" r="-96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96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764704"/>
                <a:ext cx="7056784" cy="536145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Complement</a:t>
                </a:r>
              </a:p>
              <a:p>
                <a:pPr marL="0" indent="0" algn="just" rtl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 an event. The complement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corresponds to the event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does not occur. By definition, we have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∩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∅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(the empty set) 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</a:p>
              <a:p>
                <a:pPr marL="0" indent="0" algn="just" rtl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∪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Here, the intersection operation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corresponds to “and”; and the union operation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corresponds to “or”. Since </a:t>
                </a:r>
                <a:endParaRPr lang="en-US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∪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𝒘𝒆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𝒉𝒂𝒗𝒆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 =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 .</m:t>
                      </m:r>
                    </m:oMath>
                  </m:oMathPara>
                </a14:m>
                <a:endParaRPr lang="ar-IQ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764704"/>
                <a:ext cx="7056784" cy="5361459"/>
              </a:xfrm>
              <a:blipFill rotWithShape="1">
                <a:blip r:embed="rId2"/>
                <a:stretch>
                  <a:fillRect l="-1727" t="-1136" r="-138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8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24744"/>
                <a:ext cx="7056784" cy="5289451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Example: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Roll of a Die</a:t>
                </a:r>
              </a:p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𝒕𝒉𝒆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𝒐𝒖𝒕𝒄𝒐𝒎𝒆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𝒊𝒔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𝒏𝒐𝒕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24744"/>
                <a:ext cx="7056784" cy="5289451"/>
              </a:xfrm>
              <a:blipFill rotWithShape="1">
                <a:blip r:embed="rId2"/>
                <a:stretch>
                  <a:fillRect l="-1727" t="-115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9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902" y="764704"/>
            <a:ext cx="7200800" cy="536145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die is tossed.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events E = ‘obtaining an even number’ and O = ‘obtaining a one’ are mutually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2" y="2708920"/>
            <a:ext cx="72008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908720"/>
                <a:ext cx="7128792" cy="5217443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Notice that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𝐭𝐡𝐫𝐨𝐰𝐢𝐧𝐠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𝐚𝐧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𝐞𝐯𝐞𝐧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𝐧𝐮𝐦𝐛𝐞𝐫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𝐨𝐧𝐞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𝑷</m:t>
                    </m:r>
                    <m:r>
                      <a:rPr lang="en-US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𝐎</m:t>
                    </m:r>
                    <m:r>
                      <a:rPr lang="en-US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pPr marL="0" indent="0" algn="l" rtl="0">
                  <a:buNone/>
                </a:pPr>
                <a:endParaRPr lang="en-US" sz="2800" dirty="0">
                  <a:latin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Note :</a:t>
                </a:r>
                <a:r>
                  <a:rPr lang="en-US" sz="28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For any two events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∪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+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−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∩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).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are mutually exclusive then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∩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and A and B cannot happen together, so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∪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+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ar-IQ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908720"/>
                <a:ext cx="7128792" cy="5217443"/>
              </a:xfrm>
              <a:blipFill rotWithShape="1">
                <a:blip r:embed="rId2"/>
                <a:stretch>
                  <a:fillRect l="-1709" t="-105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68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96752"/>
                <a:ext cx="7128792" cy="4929411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Conditional Probability</a:t>
                </a:r>
              </a:p>
              <a:p>
                <a:pPr marL="0" indent="0" algn="l" rtl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The conditional probability of A given B is defined by:-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𝒑𝒓𝒐𝒗𝒊𝒅𝒆𝒅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𝒕𝒉𝒂𝒕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Hence if A and B are any two events with probabilities greater than 0, 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then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96752"/>
                <a:ext cx="7128792" cy="4929411"/>
              </a:xfrm>
              <a:blipFill rotWithShape="1">
                <a:blip r:embed="rId2"/>
                <a:stretch>
                  <a:fillRect l="-1709" t="-123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65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836712"/>
                <a:ext cx="7272808" cy="52894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0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Example#</a:t>
                </a:r>
                <a:r>
                  <a:rPr lang="en-US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200" b="1" dirty="0" smtClean="0">
                    <a:latin typeface="Arial" panose="020B0604020202020204" pitchFamily="34" charset="0"/>
                  </a:rPr>
                  <a:t>A </a:t>
                </a:r>
                <a:r>
                  <a:rPr lang="en-US" sz="2200" b="1" dirty="0">
                    <a:latin typeface="Arial" panose="020B0604020202020204" pitchFamily="34" charset="0"/>
                  </a:rPr>
                  <a:t>lecture on a topic of public health is held and 300 people attend. They are classified in the following way: </a:t>
                </a:r>
                <a:endParaRPr lang="en-US" sz="2200" b="1" dirty="0" smtClean="0"/>
              </a:p>
              <a:p>
                <a:pPr marL="0" indent="0" algn="l" rtl="0">
                  <a:buNone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2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Find the following probabilities </a:t>
                </a:r>
              </a:p>
              <a:p>
                <a:pPr marL="0" indent="0" algn="l" rtl="0">
                  <a:buNone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𝒅𝒐𝒄𝒕𝒐𝒓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𝒊𝒔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𝒄𝒉𝒐𝒔𝒆𝒏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𝒇𝒆𝒎𝒂𝒍𝒆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𝒊𝒔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𝒄𝒉𝒐𝒔𝒆𝒏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𝒏𝒖𝒓𝒔𝒆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𝒊𝒔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𝒄𝒉𝒐𝒔𝒆𝒏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4-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𝒎𝒂𝒍𝒆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𝒊𝒔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𝒄𝒉𝒐𝒔𝒆𝒏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𝒇𝒆𝒎𝒂𝒍𝒆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𝒏𝒖𝒓𝒔𝒆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𝒊𝒔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𝒄𝒉𝒐𝒔𝒆𝒏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6-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𝒎𝒂𝒍𝒆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𝒅𝒐𝒄𝒕𝒐𝒓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𝒊𝒔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𝒄𝒉𝒐𝒔𝒆𝒏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836712"/>
                <a:ext cx="7272808" cy="5289451"/>
              </a:xfrm>
              <a:blipFill rotWithShape="1">
                <a:blip r:embed="rId2"/>
                <a:stretch>
                  <a:fillRect l="-1676" t="-1843" r="-754" b="-69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0260"/>
              </p:ext>
            </p:extLst>
          </p:nvPr>
        </p:nvGraphicFramePr>
        <p:xfrm>
          <a:off x="1835696" y="1988840"/>
          <a:ext cx="5256584" cy="146304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314146"/>
                <a:gridCol w="1314146"/>
                <a:gridCol w="1314146"/>
                <a:gridCol w="1314146"/>
              </a:tblGrid>
              <a:tr h="34203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Total</a:t>
                      </a:r>
                      <a:endParaRPr lang="ar-IQ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Nurses</a:t>
                      </a:r>
                      <a:endParaRPr lang="ar-IQ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Doctors </a:t>
                      </a:r>
                      <a:endParaRPr lang="ar-IQ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Gender</a:t>
                      </a:r>
                      <a:endParaRPr lang="ar-IQ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180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Female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120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Male</a:t>
                      </a:r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ar-IQ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300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110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190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Total</a:t>
                      </a:r>
                      <a:endParaRPr lang="ar-IQ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24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Solution:</a:t>
            </a:r>
            <a:endParaRPr lang="ar-IQ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98" y="1805799"/>
            <a:ext cx="6492803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8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764704"/>
                <a:ext cx="7128792" cy="536145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1- The number of doctors is 190 and the total number of people is 300, so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𝒅𝒐𝒄𝒕𝒐𝒓</m:t>
                        </m:r>
                      </m:e>
                    </m:d>
                    <m:r>
                      <a:rPr lang="en-US" sz="2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𝟏𝟗𝟎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endParaRPr lang="en-US" sz="2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2-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𝒇𝒆𝒎𝒂𝒍𝒆</m:t>
                        </m:r>
                      </m:e>
                    </m:d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endParaRPr lang="en-US" sz="2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3-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𝒎𝒂𝒍𝒆</m:t>
                        </m:r>
                      </m:e>
                    </m:d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4-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𝒏𝒖𝒓𝒔𝒆</m:t>
                        </m:r>
                      </m:e>
                    </m:d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5- There are 90 female nurses, therefore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𝒇𝒆𝒎𝒂𝒍𝒆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𝒏𝒖𝒓𝒔𝒆</m:t>
                        </m:r>
                      </m:e>
                    </m:d>
                    <m:r>
                      <a:rPr lang="en-US" sz="2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𝟗𝟎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</a:p>
              <a:p>
                <a:pPr marL="0" lvl="0" indent="0" algn="l" rtl="0">
                  <a:buNone/>
                </a:pPr>
                <a:r>
                  <a:rPr lang="en-US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6-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𝒎𝒂𝒍𝒆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𝒅𝒐𝒄𝒕𝒐𝒓</m:t>
                        </m:r>
                      </m:e>
                    </m:d>
                    <m:r>
                      <a:rPr lang="en-US" sz="2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𝒎𝒂𝒍𝒆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𝒅𝒐𝒄𝒕𝒐𝒓</m:t>
                        </m:r>
                      </m:e>
                    </m:d>
                    <m:r>
                      <a:rPr lang="en-US" sz="2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endParaRPr 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lvl="0" indent="0" algn="l" rtl="0">
                  <a:buNone/>
                </a:pP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764704"/>
                <a:ext cx="7128792" cy="5361459"/>
              </a:xfrm>
              <a:blipFill rotWithShape="1">
                <a:blip r:embed="rId2"/>
                <a:stretch>
                  <a:fillRect l="-1454" t="-90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84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980728"/>
                <a:ext cx="7128792" cy="514543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 rtl="0">
                  <a:buNone/>
                </a:pPr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suppose you are given the information that a female is chosen and you wish to find the probability that she is a nurse. This is what we call conditional probability. We want the probability that the person chosen is a nurse, subject to the condition that we know she is female. The notation used for this is: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𝒏𝒖𝒓𝒔𝒆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𝒇𝒆𝒎𝒂𝒍𝒆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this as ‘the probability of the person chosen being a nurse, given that she is female’. Since there are 180 females and of these 90 are nurses, the required probability </a:t>
                </a:r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𝟗𝟎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𝟏𝟖𝟎</m:t>
                        </m:r>
                      </m:den>
                    </m:f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 marL="0" lvl="0" indent="0" algn="l" rtl="0">
                  <a:buNone/>
                </a:pPr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can see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𝒏𝒖𝒓𝒔𝒆</m:t>
                        </m:r>
                      </m:e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𝒇𝒆𝒎𝒂𝒍𝒆</m:t>
                        </m:r>
                      </m:e>
                    </m:d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𝟗𝟎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lvl="0" indent="0" algn="l" rtl="0">
                  <a:buNone/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𝟗𝟎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𝟑𝟎𝟎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𝟏𝟖𝟎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𝟑𝟎𝟎</m:t>
                            </m:r>
                          </m:den>
                        </m:f>
                      </m:den>
                    </m:f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𝒏𝒖𝒓𝒔𝒆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∩ 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𝒇𝒆𝒎𝒂𝒍𝒆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𝒇𝒆𝒎𝒂𝒍𝒆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ar-IQ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980728"/>
                <a:ext cx="7128792" cy="5145435"/>
              </a:xfrm>
              <a:blipFill rotWithShape="1">
                <a:blip r:embed="rId2"/>
                <a:stretch>
                  <a:fillRect l="-855" t="-1066" r="-85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1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764704"/>
                <a:ext cx="7272808" cy="536145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 Events</a:t>
                </a:r>
              </a:p>
              <a:p>
                <a:pPr marL="0" indent="0" algn="just" rtl="0">
                  <a:buNone/>
                </a:pP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Incidents A or B are independent incidents If 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occurrence of one of them or not  Its occurrence does not affect the occurrence of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 . For example, when throwing a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coin twice 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a row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 of the second throw is not affected by the result of the first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 rtl="0">
                  <a:buNone/>
                </a:pP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events A and B are said to be independent if and only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is, when the conditional probability of A given B is the same as the probability of A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 rtl="0">
                  <a:buNone/>
                </a:pP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 ## :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problem of nurses and doctors given on Example # , define A to be the event ‘a nurse is chosen’ and B to be the event ‘a female is chosen’. Are the events A and B independent?</a:t>
                </a:r>
                <a:endParaRPr 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764704"/>
                <a:ext cx="7272808" cy="5361459"/>
              </a:xfrm>
              <a:blipFill rotWithShape="1">
                <a:blip r:embed="rId2"/>
                <a:stretch>
                  <a:fillRect l="-1676" t="-1136" r="-92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767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2112</TotalTime>
  <Words>1210</Words>
  <Application>Microsoft Office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75</cp:revision>
  <dcterms:created xsi:type="dcterms:W3CDTF">2020-12-26T20:36:50Z</dcterms:created>
  <dcterms:modified xsi:type="dcterms:W3CDTF">2022-02-18T21:28:43Z</dcterms:modified>
</cp:coreProperties>
</file>